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3"/>
    <p:sldId id="273" r:id="rId4"/>
    <p:sldId id="257" r:id="rId5"/>
    <p:sldId id="280" r:id="rId6"/>
    <p:sldId id="267" r:id="rId7"/>
    <p:sldId id="266" r:id="rId8"/>
    <p:sldId id="262" r:id="rId9"/>
    <p:sldId id="263" r:id="rId10"/>
    <p:sldId id="261" r:id="rId11"/>
    <p:sldId id="277" r:id="rId12"/>
    <p:sldId id="278" r:id="rId13"/>
    <p:sldId id="279" r:id="rId14"/>
    <p:sldId id="270" r:id="rId15"/>
    <p:sldId id="271" r:id="rId16"/>
    <p:sldId id="272" r:id="rId17"/>
    <p:sldId id="276" r:id="rId18"/>
    <p:sldId id="274" r:id="rId19"/>
  </p:sldIdLst>
  <p:sldSz cx="12192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14:cpLocks xmlns:a14="http://schemas.microsoft.com/office/drawing/2010/main"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14:cpLocks xmlns:a14="http://schemas.microsoft.com/office/drawing/2010/main"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14:cpLocks xmlns:a14="http://schemas.microsoft.com/office/drawing/2010/main"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14:cpLocks xmlns:a14="http://schemas.microsoft.com/office/drawing/2010/main"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14:cpLocks xmlns:a14="http://schemas.microsoft.com/office/drawing/2010/main"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14:cpLocks xmlns:a14="http://schemas.microsoft.com/office/drawing/2010/main"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14:cpLocks xmlns:a14="http://schemas.microsoft.com/office/drawing/2010/main"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14:cpLocks xmlns:a14="http://schemas.microsoft.com/office/drawing/2010/main"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14:cpLocks xmlns:a14="http://schemas.microsoft.com/office/drawing/2010/main"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14:cpLocks xmlns:a14="http://schemas.microsoft.com/office/drawing/2010/main"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14:cpLocks xmlns:a14="http://schemas.microsoft.com/office/drawing/2010/main"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14:cpLocks xmlns:a14="http://schemas.microsoft.com/office/drawing/2010/main"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25B36-F321-4EE3-9A0B-60CE8178D75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14:cpLocks xmlns:a14="http://schemas.microsoft.com/office/drawing/2010/main"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14:cpLocks xmlns:a14="http://schemas.microsoft.com/office/drawing/2010/main"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A7F2B-C034-48FF-869D-F813B97CF4EB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MODEL QUESTIONS</a:t>
            </a:r>
            <a:endParaRPr lang="en-IN" dirty="0"/>
          </a:p>
        </p:txBody>
      </p:sp>
      <p:sp>
        <p:nvSpPr>
          <p:cNvPr id="3" name="Subtitle 2"/>
          <p:cNvSpPr>
            <a14:cpLocks xmlns:a14="http://schemas.microsoft.com/office/drawing/2010/main"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                                -DR.VISHAKHA PATEL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75035" y="395926"/>
            <a:ext cx="10778765" cy="63348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sz="4100" b="1" dirty="0"/>
              <a:t>                                       Evaluation of case</a:t>
            </a:r>
            <a:endParaRPr lang="en-IN" sz="4100" b="1" dirty="0"/>
          </a:p>
          <a:p>
            <a:pPr marL="0" indent="0">
              <a:buNone/>
            </a:pPr>
            <a:r>
              <a:rPr lang="en-IN" sz="4100" b="1" dirty="0"/>
              <a:t> </a:t>
            </a:r>
            <a:endParaRPr lang="en-IN" sz="4100" b="1" dirty="0"/>
          </a:p>
          <a:p>
            <a:pPr marL="0" indent="0">
              <a:buNone/>
            </a:pPr>
            <a:r>
              <a:rPr lang="en-IN" sz="3100" b="1" dirty="0"/>
              <a:t>History : </a:t>
            </a:r>
            <a:r>
              <a:rPr lang="en-IN" sz="3100" dirty="0"/>
              <a:t>Age of onset, sequence and progression of events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Time of onset of puberty in mother and siblings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C/O Abdomen pain / abdominal distention / Any visual abnormality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Past history of any neurological disease/trauma/infections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Exposure to exogenous sex steroids</a:t>
            </a:r>
            <a:endParaRPr lang="en-IN" sz="3100" dirty="0"/>
          </a:p>
          <a:p>
            <a:pPr marL="0" indent="0">
              <a:buNone/>
            </a:pPr>
            <a:endParaRPr lang="en-IN" sz="3100" dirty="0"/>
          </a:p>
          <a:p>
            <a:pPr marL="0" indent="0">
              <a:buNone/>
            </a:pPr>
            <a:r>
              <a:rPr lang="en-IN" sz="3100" b="1" dirty="0"/>
              <a:t>Physical Examination </a:t>
            </a:r>
            <a:r>
              <a:rPr lang="en-IN" sz="3100" dirty="0"/>
              <a:t>:Height, Weight, Body mass index, growth velocity [cm/year]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                      Tanner staging of pubic hair and breast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                      Examination of skin-cafe au l</a:t>
            </a:r>
            <a:r>
              <a:rPr lang="en-AU" altLang="en-IN" sz="3100" dirty="0"/>
              <a:t>ait </a:t>
            </a:r>
            <a:r>
              <a:rPr lang="en-IN" sz="3100" dirty="0"/>
              <a:t>spots [McCune Albright syndrome]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                      Abdominal examination- any palpable abdominal mass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                      </a:t>
            </a:r>
            <a:r>
              <a:rPr lang="en-IN" sz="3100" dirty="0" err="1"/>
              <a:t>Opthalmoscopic</a:t>
            </a:r>
            <a:r>
              <a:rPr lang="en-IN" sz="3100" dirty="0"/>
              <a:t> examination - fundoscopy, visual fields</a:t>
            </a:r>
            <a:endParaRPr lang="en-IN" sz="3100" dirty="0"/>
          </a:p>
          <a:p>
            <a:pPr marL="0" indent="0">
              <a:buNone/>
            </a:pPr>
            <a:r>
              <a:rPr lang="en-IN" sz="3100" dirty="0"/>
              <a:t>                                       Neurological examination</a:t>
            </a:r>
            <a:endParaRPr lang="en-IN" sz="3100" dirty="0"/>
          </a:p>
          <a:p>
            <a:pPr marL="0" indent="0">
              <a:buNone/>
            </a:pPr>
            <a:endParaRPr lang="en-IN" sz="3100" dirty="0"/>
          </a:p>
          <a:p>
            <a:pPr marL="0" indent="0">
              <a:buNone/>
            </a:pPr>
            <a:r>
              <a:rPr lang="en-IN" sz="3100" b="1" dirty="0"/>
              <a:t>Signs of virilisation </a:t>
            </a:r>
            <a:r>
              <a:rPr lang="en-IN" sz="3100" dirty="0"/>
              <a:t>- Hirsutism, clitoromegaly, deepening of voice.</a:t>
            </a:r>
            <a:endParaRPr lang="en-IN" sz="3100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84463" y="952107"/>
            <a:ext cx="11189616" cy="6419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Biochemical investigations : </a:t>
            </a:r>
            <a:endParaRPr lang="en-IN" b="1" dirty="0"/>
          </a:p>
          <a:p>
            <a:pPr marL="0" indent="0">
              <a:buNone/>
            </a:pPr>
            <a:endParaRPr lang="en-IN" b="1" dirty="0"/>
          </a:p>
          <a:p>
            <a:r>
              <a:rPr lang="en-IN" sz="2400" dirty="0"/>
              <a:t>Basal gonadotropin (LH, FSH) levels.</a:t>
            </a:r>
            <a:endParaRPr lang="en-IN" sz="2400" dirty="0"/>
          </a:p>
          <a:p>
            <a:r>
              <a:rPr lang="en-IN" sz="2400" dirty="0"/>
              <a:t> GnRH stimulation test  GnRH stimulation test : Measure basal LH levels and LH levels following administration of GnRH , Elevated basal LH level or stimulated LH levels </a:t>
            </a:r>
            <a:r>
              <a:rPr lang="en-IN" sz="2400" dirty="0">
                <a:sym typeface="Wingdings" charset="2"/>
              </a:rPr>
              <a:t> GnRH dependant / central precocious puberty.</a:t>
            </a:r>
            <a:endParaRPr lang="en-IN" sz="2400" dirty="0">
              <a:sym typeface="Wingdings" charset="2"/>
            </a:endParaRPr>
          </a:p>
          <a:p>
            <a:r>
              <a:rPr lang="en-IN" sz="2400" dirty="0" err="1"/>
              <a:t>Estradiol</a:t>
            </a:r>
            <a:r>
              <a:rPr lang="en-IN" sz="2400" dirty="0"/>
              <a:t> /testosterone levels</a:t>
            </a:r>
            <a:endParaRPr lang="en-IN" sz="2400" dirty="0"/>
          </a:p>
          <a:p>
            <a:r>
              <a:rPr lang="en-IN" sz="2400" dirty="0"/>
              <a:t>Adrenal steroids- DHEA-S, 17OH -progesterone, androstenedione (raised in adrenal                  tumours, congenital adrenal hyperplasia</a:t>
            </a:r>
            <a:endParaRPr lang="en-IN" sz="2400" dirty="0"/>
          </a:p>
          <a:p>
            <a:r>
              <a:rPr lang="en-IN" sz="2400" dirty="0"/>
              <a:t>ACTH stimulation tests - congenital adrenal hyperplasia</a:t>
            </a:r>
            <a:endParaRPr lang="en-IN" sz="2400" dirty="0"/>
          </a:p>
          <a:p>
            <a:r>
              <a:rPr lang="en-IN" sz="2400" dirty="0"/>
              <a:t>Free thyroxine and TSH levels – Hypothyroidism</a:t>
            </a:r>
            <a:endParaRPr lang="en-IN" sz="2400" dirty="0"/>
          </a:p>
          <a:p>
            <a:r>
              <a:rPr lang="en-IN" sz="2400" dirty="0"/>
              <a:t>Serum Prolactin-raised in prolactinoma, hypothyroidism</a:t>
            </a:r>
            <a:endParaRPr lang="en-IN" sz="2400" dirty="0"/>
          </a:p>
          <a:p>
            <a:endParaRPr lang="en-IN" sz="2400" dirty="0"/>
          </a:p>
          <a:p>
            <a:pPr marL="0" indent="0"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/>
              <a:t>Imaging :</a:t>
            </a:r>
            <a:r>
              <a:rPr lang="en-IN" sz="2400" dirty="0"/>
              <a:t> 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           X - ray of wrist for bone age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           CT /MRI brain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           CT adrenals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           Pelvic ultrasound-shape, size of uterus, endometrial thickness, ovarian  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           morphology</a:t>
            </a:r>
            <a:endParaRPr lang="en-IN" sz="2400" dirty="0"/>
          </a:p>
          <a:p>
            <a:endParaRPr lang="en-IN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2723561" y="336844"/>
            <a:ext cx="10515600" cy="1325563"/>
          </a:xfrm>
        </p:spPr>
        <p:txBody>
          <a:bodyPr/>
          <a:lstStyle/>
          <a:p>
            <a:r>
              <a:rPr lang="en-IN" dirty="0"/>
              <a:t>Central precocious puberty</a:t>
            </a:r>
            <a:endParaRPr lang="en-IN" dirty="0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659876" y="1555423"/>
            <a:ext cx="10693924" cy="4621540"/>
          </a:xfrm>
        </p:spPr>
        <p:txBody>
          <a:bodyPr>
            <a:normAutofit fontScale="92500"/>
          </a:bodyPr>
          <a:lstStyle/>
          <a:p>
            <a:pPr>
              <a:buFont typeface="Wingdings" charset="2"/>
              <a:buChar char="§"/>
            </a:pPr>
            <a:r>
              <a:rPr lang="en-IN" u="sng" dirty="0"/>
              <a:t>Indication of treatment in </a:t>
            </a:r>
            <a:r>
              <a:rPr lang="en-IN" u="sng" dirty="0" err="1"/>
              <a:t>Gn</a:t>
            </a:r>
            <a:r>
              <a:rPr lang="en-IN" u="sng" dirty="0"/>
              <a:t> dependant or central precocious puberty :</a:t>
            </a:r>
            <a:endParaRPr lang="en-IN" u="sng" dirty="0"/>
          </a:p>
          <a:p>
            <a:pPr marL="0" indent="0">
              <a:buNone/>
            </a:pPr>
            <a:r>
              <a:rPr lang="en-IN" dirty="0"/>
              <a:t>Start treatment if Bone age &gt; 1 year of chronological age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if growth velocity &gt; 6 cm / year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if progress in 6 months </a:t>
            </a:r>
            <a:endParaRPr lang="en-IN" dirty="0"/>
          </a:p>
          <a:p>
            <a:pPr marL="0" indent="0">
              <a:buNone/>
            </a:pPr>
            <a:r>
              <a:rPr lang="en-IN" b="1" dirty="0"/>
              <a:t>GnRH agonist :</a:t>
            </a:r>
            <a:endParaRPr lang="en-IN" b="1" dirty="0"/>
          </a:p>
          <a:p>
            <a:pPr marL="0" indent="0">
              <a:buNone/>
            </a:pPr>
            <a:r>
              <a:rPr lang="en-IN" dirty="0"/>
              <a:t>Common GnRH </a:t>
            </a:r>
            <a:r>
              <a:rPr lang="en-IN" dirty="0" err="1"/>
              <a:t>analogs</a:t>
            </a:r>
            <a:r>
              <a:rPr lang="en-IN" dirty="0"/>
              <a:t> include leuprolide acetate, Triptorelin .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a)Leuprolide Acetate (IM depot preparation) : 3.75 mg/month or 11.25 mg/3 months IM OR Leuprolide subcutaneously 6 monthly in dose of 45mg or every month in dose of 7.5 mg .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It downregulates pituitary gonadotropins and Inhibit LH and FSH release.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/>
              <a:t>If premature pubarche but bone age is normal </a:t>
            </a:r>
            <a:r>
              <a:rPr lang="en-IN" sz="2400" dirty="0">
                <a:sym typeface="Wingdings" charset="2"/>
              </a:rPr>
              <a:t> wait &amp; watch for 6 months and follow-up after 6 months.</a:t>
            </a:r>
            <a:endParaRPr lang="en-IN" sz="2400" dirty="0">
              <a:sym typeface="Wingdings" charset="2"/>
            </a:endParaRPr>
          </a:p>
          <a:p>
            <a:r>
              <a:rPr lang="en-IN" sz="2400" dirty="0">
                <a:sym typeface="Wingdings" charset="2"/>
              </a:rPr>
              <a:t>GnRH analogues can be given till 11 years of chronological age .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In case of hypothalamic hamartoma  gamma knife surgery is effective and less risky than neurological intervention.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endParaRPr lang="en-IN" sz="2400" dirty="0">
              <a:sym typeface="Wingdings" charset="2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Gn</a:t>
            </a:r>
            <a:r>
              <a:rPr lang="en-IN" dirty="0"/>
              <a:t> independent or Peripheral precocious puberty :</a:t>
            </a:r>
            <a:endParaRPr lang="en-IN" dirty="0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IN" sz="2400" dirty="0"/>
              <a:t>Treatment for </a:t>
            </a:r>
            <a:r>
              <a:rPr lang="en-IN" sz="2400" dirty="0" err="1"/>
              <a:t>Gn</a:t>
            </a:r>
            <a:r>
              <a:rPr lang="en-IN" sz="2400" dirty="0"/>
              <a:t> independent :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Peripheral isosexual precocious puberty :</a:t>
            </a:r>
            <a:endParaRPr lang="en-IN" sz="2400" dirty="0"/>
          </a:p>
          <a:p>
            <a:pPr>
              <a:buFontTx/>
              <a:buChar char="-"/>
            </a:pPr>
            <a:r>
              <a:rPr lang="en-IN" sz="2400" dirty="0"/>
              <a:t>If tumour  </a:t>
            </a:r>
            <a:r>
              <a:rPr lang="en-IN" sz="2400" dirty="0">
                <a:sym typeface="Wingdings" charset="2"/>
              </a:rPr>
              <a:t> Surgical management .</a:t>
            </a:r>
            <a:endParaRPr lang="en-IN" sz="2400" dirty="0">
              <a:sym typeface="Wingdings" charset="2"/>
            </a:endParaRPr>
          </a:p>
          <a:p>
            <a:pPr>
              <a:buFontTx/>
              <a:buChar char="-"/>
            </a:pPr>
            <a:r>
              <a:rPr lang="en-IN" sz="2400" dirty="0">
                <a:sym typeface="Wingdings" charset="2"/>
              </a:rPr>
              <a:t>McCune Albright syndrome : goal is to stop steroidogenesis 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                                      Aromatase inhibitors : Letrozole 2.5mg/day orally,     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                                                                              Anastrozole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                                      SERM : </a:t>
            </a:r>
            <a:r>
              <a:rPr lang="en-IN" sz="2400" dirty="0" err="1">
                <a:sym typeface="Wingdings" charset="2"/>
              </a:rPr>
              <a:t>Tamoxifene</a:t>
            </a:r>
            <a:r>
              <a:rPr lang="en-IN" sz="2400" dirty="0">
                <a:sym typeface="Wingdings" charset="2"/>
              </a:rPr>
              <a:t> (5-20 mg/day orally) 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                                      Bisphosphonates – to increase BMD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- Correction of Hypothyroidism if present. </a:t>
            </a:r>
            <a:endParaRPr lang="en-IN" sz="2400" dirty="0">
              <a:sym typeface="Wingdings" charset="2"/>
            </a:endParaRPr>
          </a:p>
          <a:p>
            <a:pPr>
              <a:buFontTx/>
              <a:buChar char="-"/>
            </a:pPr>
            <a:endParaRPr lang="en-IN" dirty="0">
              <a:sym typeface="Wingdings" charset="2"/>
            </a:endParaRPr>
          </a:p>
          <a:p>
            <a:pPr marL="0" indent="0">
              <a:buNone/>
            </a:pPr>
            <a:endParaRPr lang="en-IN" dirty="0">
              <a:sym typeface="Wingdings" charset="2"/>
            </a:endParaRPr>
          </a:p>
          <a:p>
            <a:pPr>
              <a:buFontTx/>
              <a:buChar char="-"/>
            </a:pPr>
            <a:endParaRPr lang="en-IN" dirty="0">
              <a:sym typeface="Wingdings" charset="2"/>
            </a:endParaRPr>
          </a:p>
          <a:p>
            <a:pPr marL="0" indent="0">
              <a:buNone/>
            </a:pPr>
            <a:endParaRPr lang="en-IN" dirty="0">
              <a:sym typeface="Wingdings" charset="2"/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Peripheral heterosexual precocious puberty</a:t>
            </a:r>
            <a:endParaRPr lang="en-IN" b="1" dirty="0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/>
              <a:t>Late </a:t>
            </a:r>
            <a:r>
              <a:rPr lang="en-IN" sz="2400" b="1" dirty="0">
                <a:sym typeface="Wingdings" charset="2"/>
              </a:rPr>
              <a:t>Congenital adrenal hyperplasia:</a:t>
            </a:r>
            <a:endParaRPr lang="en-IN" sz="2400" b="1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Glucocorticoids ( Hydrocortisone , Prednisone , dexamethasone ) dose to be titrated to lowest amount to avoid side effects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Mineralocorticoids in case of salt wasting CAH ( Fludrocortisone ) to maintained sodium and potassium balance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Anti-androgens ( spironolactone ) in cases of hirsutism and acne.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Surgical removal of </a:t>
            </a:r>
            <a:r>
              <a:rPr lang="en-IN" sz="2400" b="1" dirty="0">
                <a:sym typeface="Wingdings" charset="2"/>
              </a:rPr>
              <a:t>tumours</a:t>
            </a:r>
            <a:r>
              <a:rPr lang="en-IN" sz="2400" dirty="0">
                <a:sym typeface="Wingdings" charset="2"/>
              </a:rPr>
              <a:t> of adrenals and ovary if present.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endParaRPr lang="en-IN" sz="2400" dirty="0">
              <a:sym typeface="Wingdings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7974" y="2767280"/>
            <a:ext cx="8142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000" dirty="0"/>
              <a:t>THANK YOU</a:t>
            </a:r>
            <a:endParaRPr lang="en-IN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327259" y="1761423"/>
            <a:ext cx="10680032" cy="2248953"/>
          </a:xfrm>
        </p:spPr>
        <p:txBody>
          <a:bodyPr>
            <a:normAutofit/>
          </a:bodyPr>
          <a:lstStyle/>
          <a:p>
            <a:r>
              <a:rPr lang="en-IN" dirty="0"/>
              <a:t>Question 1 :</a:t>
            </a:r>
            <a:br>
              <a:rPr lang="en-IN" dirty="0"/>
            </a:br>
            <a:br>
              <a:rPr lang="en-IN" dirty="0"/>
            </a:br>
            <a:r>
              <a:rPr lang="en-IN" b="1" dirty="0"/>
              <a:t>A</a:t>
            </a:r>
            <a:r>
              <a:rPr lang="en-IN" b="1" u="sng" dirty="0"/>
              <a:t>) Describe the stages of pubertal development </a:t>
            </a:r>
            <a:endParaRPr lang="en-IN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735291" y="1847654"/>
            <a:ext cx="11142482" cy="432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Sequence of Pubertal development </a:t>
            </a:r>
            <a:endParaRPr lang="en-IN" b="1" dirty="0"/>
          </a:p>
          <a:p>
            <a:pPr marL="514350" indent="-514350">
              <a:buAutoNum type="arabicParenR"/>
            </a:pPr>
            <a:r>
              <a:rPr lang="en-IN" sz="2400" dirty="0"/>
              <a:t>Growth spurt</a:t>
            </a:r>
            <a:endParaRPr lang="en-IN" sz="2400" dirty="0"/>
          </a:p>
          <a:p>
            <a:pPr marL="514350" indent="-514350">
              <a:buAutoNum type="arabicParenR"/>
            </a:pPr>
            <a:r>
              <a:rPr lang="en-IN" sz="2400" dirty="0"/>
              <a:t>Thelarche</a:t>
            </a:r>
            <a:endParaRPr lang="en-IN" sz="2400" dirty="0"/>
          </a:p>
          <a:p>
            <a:pPr marL="514350" indent="-514350">
              <a:buAutoNum type="arabicParenR"/>
            </a:pPr>
            <a:r>
              <a:rPr lang="en-IN" sz="2400" dirty="0"/>
              <a:t>Adrenarche / Pubarche</a:t>
            </a:r>
            <a:endParaRPr lang="en-IN" sz="2400" dirty="0"/>
          </a:p>
          <a:p>
            <a:pPr marL="514350" indent="-514350">
              <a:buAutoNum type="arabicParenR"/>
            </a:pPr>
            <a:r>
              <a:rPr lang="en-IN" sz="2400" dirty="0"/>
              <a:t>Menarche</a:t>
            </a:r>
            <a:endParaRPr lang="en-IN" sz="2400" dirty="0"/>
          </a:p>
          <a:p>
            <a:pPr marL="514350" indent="-514350">
              <a:buAutoNum type="arabicParenR"/>
            </a:pPr>
            <a:endParaRPr lang="en-IN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1) Growth spurt </a:t>
            </a:r>
            <a:r>
              <a:rPr lang="en-IN" dirty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/>
              <a:t>- </a:t>
            </a:r>
            <a:r>
              <a:rPr lang="en-IN" sz="2400" dirty="0"/>
              <a:t>Occurs in between 10 to 14 years of age.</a:t>
            </a:r>
            <a:endParaRPr lang="en-IN" sz="2400" dirty="0"/>
          </a:p>
          <a:p>
            <a:pPr>
              <a:buFontTx/>
              <a:buChar char="-"/>
            </a:pPr>
            <a:r>
              <a:rPr lang="en-IN" sz="2400" dirty="0"/>
              <a:t>Normal height range : 3</a:t>
            </a:r>
            <a:r>
              <a:rPr lang="en-IN" sz="2400" baseline="30000" dirty="0"/>
              <a:t>rd</a:t>
            </a:r>
            <a:r>
              <a:rPr lang="en-IN" sz="2400" dirty="0"/>
              <a:t> to 97</a:t>
            </a:r>
            <a:r>
              <a:rPr lang="en-IN" sz="2400" baseline="30000" dirty="0"/>
              <a:t>th</a:t>
            </a:r>
            <a:r>
              <a:rPr lang="en-IN" sz="2400" dirty="0"/>
              <a:t> %</a:t>
            </a:r>
            <a:r>
              <a:rPr lang="en-IN" sz="2400" dirty="0" err="1"/>
              <a:t>ile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For girls : Adjusted mid-parental height</a:t>
            </a:r>
            <a:r>
              <a:rPr lang="en-IN" sz="2400" dirty="0">
                <a:sym typeface="Wingdings" charset="2"/>
              </a:rPr>
              <a:t> 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                             {Fathers </a:t>
            </a:r>
            <a:r>
              <a:rPr lang="en-IN" sz="2400" dirty="0" err="1">
                <a:sym typeface="Wingdings" charset="2"/>
              </a:rPr>
              <a:t>ht</a:t>
            </a:r>
            <a:r>
              <a:rPr lang="en-IN" sz="2400" dirty="0">
                <a:sym typeface="Wingdings" charset="2"/>
              </a:rPr>
              <a:t> – 13} + { Mother </a:t>
            </a:r>
            <a:r>
              <a:rPr lang="en-IN" sz="2400" dirty="0" err="1">
                <a:sym typeface="Wingdings" charset="2"/>
              </a:rPr>
              <a:t>ht</a:t>
            </a:r>
            <a:r>
              <a:rPr lang="en-IN" sz="2400" dirty="0">
                <a:sym typeface="Wingdings" charset="2"/>
              </a:rPr>
              <a:t>} +/- 8.5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                                                        2</a:t>
            </a:r>
            <a:endParaRPr lang="en-IN" sz="2400" dirty="0">
              <a:sym typeface="Wingdings" charset="2"/>
            </a:endParaRPr>
          </a:p>
          <a:p>
            <a:pPr marL="0" indent="0">
              <a:buNone/>
            </a:pPr>
            <a:r>
              <a:rPr lang="en-IN" sz="2400" dirty="0">
                <a:sym typeface="Wingdings" charset="2"/>
              </a:rPr>
              <a:t>- Growth spurt brought by GH , IGF-1 mainly </a:t>
            </a:r>
            <a:endParaRPr lang="en-IN" sz="2400" dirty="0"/>
          </a:p>
          <a:p>
            <a:endParaRPr lang="en-IN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86639" y="3629320"/>
            <a:ext cx="52035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58265" y="625642"/>
            <a:ext cx="10795535" cy="5551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/>
              <a:t>2) </a:t>
            </a:r>
            <a:r>
              <a:rPr lang="en-IN" sz="2400" b="1" dirty="0"/>
              <a:t>Thelarche :</a:t>
            </a:r>
            <a:endParaRPr lang="en-IN" sz="2400" b="1" dirty="0"/>
          </a:p>
          <a:p>
            <a:pPr marL="0" indent="0">
              <a:buNone/>
            </a:pPr>
            <a:r>
              <a:rPr lang="en-IN" sz="2400" dirty="0"/>
              <a:t>Begins around 8 years of age</a:t>
            </a:r>
            <a:endParaRPr lang="en-IN" sz="2400" dirty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 b="1" dirty="0"/>
              <a:t>Tanner staging of thelarche</a:t>
            </a:r>
            <a:endParaRPr lang="en-IN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IN" altLang="en-US" sz="2400" dirty="0"/>
              <a:t>  </a:t>
            </a:r>
            <a:r>
              <a:rPr lang="en-US" altLang="en-US" sz="2400" dirty="0"/>
              <a:t>Prepubertal: No breast development, only nipple elevation. </a:t>
            </a:r>
            <a:endParaRPr lang="en-US" altLang="en-US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n-US" altLang="en-US" sz="2400" dirty="0"/>
              <a:t>  Breast Bud: Small mound of breast tissue beneath the areola, areola enlarges. </a:t>
            </a:r>
            <a:endParaRPr lang="en-US" altLang="en-US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en-US" altLang="en-US" sz="2400" dirty="0"/>
              <a:t>  Breast and Areola Enlargement: Breast and areola continue to enlarge, no separation. </a:t>
            </a:r>
            <a:endParaRPr lang="en-US" altLang="en-US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2400" dirty="0"/>
              <a:t>  Areola and Papilla Form Secondary Mound: Areola and nipple project above the breast. </a:t>
            </a:r>
            <a:endParaRPr lang="en-US" altLang="en-US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5"/>
            </a:pPr>
            <a:r>
              <a:rPr lang="en-US" altLang="en-US" sz="2400" dirty="0"/>
              <a:t>  Mature Breast: Areola recedes to the contour of the breast.</a:t>
            </a:r>
            <a:endParaRPr lang="en-US" altLang="en-US" sz="2400" dirty="0"/>
          </a:p>
          <a:p>
            <a:pPr marL="0" indent="0">
              <a:buNone/>
            </a:pPr>
            <a:endParaRPr lang="en-IN" sz="2400" dirty="0"/>
          </a:p>
        </p:txBody>
      </p:sp>
      <p:sp>
        <p:nvSpPr>
          <p:cNvPr id="5" name="Rectangle 3"/>
          <p:cNvSpPr>
            <a14:cpLocks xmlns:a14="http://schemas.microsoft.com/office/drawing/2010/main"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395926" y="414779"/>
            <a:ext cx="10519122" cy="60124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3) </a:t>
            </a:r>
            <a:r>
              <a:rPr lang="en-US" sz="3200" b="1" dirty="0"/>
              <a:t>Pubarche :</a:t>
            </a:r>
            <a:endParaRPr lang="en-US" sz="3200" b="1" dirty="0"/>
          </a:p>
          <a:p>
            <a:r>
              <a:rPr lang="en-US" sz="2400" dirty="0"/>
              <a:t>It is due to mainly androgenic effect .</a:t>
            </a:r>
            <a:endParaRPr lang="en-US" sz="2400" dirty="0"/>
          </a:p>
          <a:p>
            <a:r>
              <a:rPr lang="en-US" sz="2400" dirty="0"/>
              <a:t>The secretion of Dehydroepiandrosterone (DHEA) and Dehydroepiandrosterone sulphate (DHEAS) begin to rise by 6 years and continue to rise till 12 years of age.</a:t>
            </a:r>
            <a:endParaRPr lang="en-US" sz="2400" dirty="0"/>
          </a:p>
          <a:p>
            <a:r>
              <a:rPr lang="en-US" sz="2400" dirty="0"/>
              <a:t>Androgens are prime instigators of pubic and axillary hair growth , apocrine body </a:t>
            </a:r>
            <a:r>
              <a:rPr lang="en-US" sz="2400" dirty="0" err="1"/>
              <a:t>odour</a:t>
            </a:r>
            <a:r>
              <a:rPr lang="en-US" sz="2400" dirty="0"/>
              <a:t> and acne.</a:t>
            </a:r>
            <a:endParaRPr lang="en-US" sz="2400" dirty="0"/>
          </a:p>
          <a:p>
            <a:pPr marL="0" indent="0">
              <a:buNone/>
            </a:pPr>
            <a:r>
              <a:rPr lang="en-IN" sz="2400" b="1" dirty="0"/>
              <a:t>Tanner Stages of Pubarche</a:t>
            </a:r>
            <a:endParaRPr lang="en-IN" sz="2400" b="1" dirty="0"/>
          </a:p>
          <a:p>
            <a:r>
              <a:rPr lang="en-IN" sz="2400" dirty="0"/>
              <a:t>Stage 1 :Prepubertal, No pubic hair.</a:t>
            </a:r>
            <a:endParaRPr lang="en-IN" sz="2400" dirty="0"/>
          </a:p>
          <a:p>
            <a:r>
              <a:rPr lang="en-IN" sz="2400" dirty="0"/>
              <a:t>Stage 2 :Sparse, fine hair , Hair appears along the labia </a:t>
            </a:r>
            <a:r>
              <a:rPr lang="en-IN" sz="2400" dirty="0" err="1"/>
              <a:t>maora</a:t>
            </a:r>
            <a:r>
              <a:rPr lang="en-IN" sz="2400" dirty="0"/>
              <a:t>.</a:t>
            </a:r>
            <a:endParaRPr lang="en-IN" sz="2400" dirty="0"/>
          </a:p>
          <a:p>
            <a:r>
              <a:rPr lang="en-IN" sz="2400" dirty="0"/>
              <a:t>Stage 3 :Scanty, darker, coarser hair, Hair becomes curlier and spreads over the Mons pubis.</a:t>
            </a:r>
            <a:endParaRPr lang="en-IN" sz="2400" dirty="0"/>
          </a:p>
          <a:p>
            <a:r>
              <a:rPr lang="en-IN" sz="2400" dirty="0"/>
              <a:t>Stage 4 :Coarse, curly hair , Hair becomes more abundant and begins to resemble adult hair, but does not extend to the thighs.</a:t>
            </a:r>
            <a:endParaRPr lang="en-IN" sz="2400" dirty="0"/>
          </a:p>
          <a:p>
            <a:r>
              <a:rPr lang="en-IN" sz="2400" dirty="0"/>
              <a:t>Stage 5 :Adult-type hair, Hair grows over the pubic region and inner thighs.</a:t>
            </a:r>
            <a:endParaRPr lang="en-IN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00514" y="924025"/>
            <a:ext cx="10853286" cy="5252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/>
              <a:t>4) </a:t>
            </a:r>
            <a:r>
              <a:rPr lang="en-IN" sz="3200" b="1" dirty="0"/>
              <a:t>Menarche :</a:t>
            </a:r>
            <a:endParaRPr lang="en-IN" sz="3200" b="1" dirty="0"/>
          </a:p>
          <a:p>
            <a:pPr marL="0" indent="0">
              <a:buNone/>
            </a:pPr>
            <a:r>
              <a:rPr lang="en-IN" sz="2400" dirty="0"/>
              <a:t>Occurs within 5 years of breast development .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Mean age for menarche is varies between 12 to 13 years .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4 compartments should be normal for menarche:</a:t>
            </a:r>
            <a:endParaRPr lang="en-IN" sz="2400" dirty="0"/>
          </a:p>
          <a:p>
            <a:pPr marL="0" indent="0">
              <a:buNone/>
            </a:pPr>
            <a:endParaRPr lang="en-IN" sz="2400" dirty="0"/>
          </a:p>
          <a:p>
            <a:pPr marL="514350" indent="-514350">
              <a:buAutoNum type="arabicPeriod"/>
            </a:pPr>
            <a:r>
              <a:rPr lang="en-IN" sz="2400" dirty="0"/>
              <a:t>Uterus and outflow tract </a:t>
            </a:r>
            <a:endParaRPr lang="en-IN" sz="2400" dirty="0"/>
          </a:p>
          <a:p>
            <a:pPr marL="514350" indent="-514350">
              <a:buAutoNum type="arabicPeriod"/>
            </a:pPr>
            <a:r>
              <a:rPr lang="en-IN" sz="2400" dirty="0"/>
              <a:t>Ovary</a:t>
            </a:r>
            <a:endParaRPr lang="en-IN" sz="2400" dirty="0"/>
          </a:p>
          <a:p>
            <a:pPr marL="514350" indent="-514350">
              <a:buAutoNum type="arabicPeriod"/>
            </a:pPr>
            <a:r>
              <a:rPr lang="en-IN" sz="2400" dirty="0"/>
              <a:t>Pituitary</a:t>
            </a:r>
            <a:endParaRPr lang="en-IN" sz="2400" dirty="0"/>
          </a:p>
          <a:p>
            <a:pPr marL="514350" indent="-514350">
              <a:buAutoNum type="arabicPeriod"/>
            </a:pPr>
            <a:r>
              <a:rPr lang="en-IN" sz="2400" dirty="0"/>
              <a:t>Hypothalamus</a:t>
            </a:r>
            <a:endParaRPr lang="en-IN" sz="2400" dirty="0"/>
          </a:p>
          <a:p>
            <a:pPr marL="0" indent="0">
              <a:buNone/>
            </a:pPr>
            <a:endParaRPr lang="en-IN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377072" y="779647"/>
            <a:ext cx="10845985" cy="5451471"/>
          </a:xfrm>
        </p:spPr>
        <p:txBody>
          <a:bodyPr>
            <a:noAutofit/>
          </a:bodyPr>
          <a:lstStyle/>
          <a:p>
            <a:r>
              <a:rPr lang="en-IN" sz="2400" dirty="0"/>
              <a:t>HPO axis activation is must. </a:t>
            </a:r>
            <a:r>
              <a:rPr lang="en-IN" sz="2400" dirty="0" err="1"/>
              <a:t>Kisspeptin</a:t>
            </a:r>
            <a:r>
              <a:rPr lang="en-IN" sz="2400" dirty="0"/>
              <a:t> and glutamate in the arcuate nucleus release neurokinin B and dynorphin to generate the pulsatile secretion of GnRH. </a:t>
            </a:r>
            <a:endParaRPr lang="en-IN" sz="2400" dirty="0"/>
          </a:p>
          <a:p>
            <a:r>
              <a:rPr lang="en-IN" sz="2400" dirty="0"/>
              <a:t>Gonadotropin-releasing hormone (GnRH) neurons of the hypothalamus control the initiation of puberty. </a:t>
            </a:r>
            <a:endParaRPr lang="en-IN" sz="2400" dirty="0"/>
          </a:p>
          <a:p>
            <a:r>
              <a:rPr lang="en-IN" sz="2400" dirty="0"/>
              <a:t> GnRH causes the release of luteinizing hormone (LH) in low amplitude and high frequency pulse manner and follicle-stimulating hormone (FSH) in high amplitude and low frequency manner from the gonadotropic cells of the anterior pituitary gland. </a:t>
            </a:r>
            <a:endParaRPr lang="en-IN" sz="2400" dirty="0"/>
          </a:p>
          <a:p>
            <a:r>
              <a:rPr lang="en-IN" sz="2400" dirty="0"/>
              <a:t>FSH and LH affect the Leydig and Sertoli cells in the testes and the theca and granulosa cells of the ovary. ( 2 cells – 2 </a:t>
            </a:r>
            <a:r>
              <a:rPr lang="en-IN" sz="2400" dirty="0" err="1"/>
              <a:t>Gn</a:t>
            </a:r>
            <a:r>
              <a:rPr lang="en-IN" sz="2400" dirty="0"/>
              <a:t> therapy)</a:t>
            </a:r>
            <a:endParaRPr lang="en-IN" sz="2400" dirty="0"/>
          </a:p>
          <a:p>
            <a:r>
              <a:rPr lang="en-IN" sz="2400" dirty="0"/>
              <a:t>The zona reticularis of the adrenal cortex produces the hormones responsible for adrenarche and function separately from the hypothalamic-pituitary-gonadal axis.</a:t>
            </a:r>
            <a:endParaRPr lang="en-IN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365761" y="2127185"/>
            <a:ext cx="10891787" cy="2451084"/>
          </a:xfrm>
        </p:spPr>
        <p:txBody>
          <a:bodyPr/>
          <a:lstStyle/>
          <a:p>
            <a:r>
              <a:rPr lang="en-IN" b="1" dirty="0"/>
              <a:t>Question 2:</a:t>
            </a:r>
            <a:br>
              <a:rPr lang="en-IN" b="1" dirty="0"/>
            </a:br>
            <a:r>
              <a:rPr lang="en-IN" sz="4000" b="1" dirty="0"/>
              <a:t>Management of precocious puberty </a:t>
            </a:r>
            <a:endParaRPr lang="en-IN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Widescreen</PresentationFormat>
  <Paragraphs>116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Arial</vt:lpstr>
      <vt:lpstr>SimSun</vt:lpstr>
      <vt:lpstr>Wingdings</vt:lpstr>
      <vt:lpstr>Calibri Light</vt:lpstr>
      <vt:lpstr>Calibri</vt:lpstr>
      <vt:lpstr>Office Theme</vt:lpstr>
      <vt:lpstr>MODEL QUESTIONS</vt:lpstr>
      <vt:lpstr>Question 1 :  A) Describe the stages of pubertal development </vt:lpstr>
      <vt:lpstr>PowerPoint 演示文稿</vt:lpstr>
      <vt:lpstr>1) Growth spurt :</vt:lpstr>
      <vt:lpstr>PowerPoint 演示文稿</vt:lpstr>
      <vt:lpstr>PowerPoint 演示文稿</vt:lpstr>
      <vt:lpstr>PowerPoint 演示文稿</vt:lpstr>
      <vt:lpstr>PowerPoint 演示文稿</vt:lpstr>
      <vt:lpstr>Question 2: Management of precocious puberty </vt:lpstr>
      <vt:lpstr>PowerPoint 演示文稿</vt:lpstr>
      <vt:lpstr>PowerPoint 演示文稿</vt:lpstr>
      <vt:lpstr>PowerPoint 演示文稿</vt:lpstr>
      <vt:lpstr>Central precocious puberty</vt:lpstr>
      <vt:lpstr>PowerPoint 演示文稿</vt:lpstr>
      <vt:lpstr>Gn independent or Peripheral precocious puberty :</vt:lpstr>
      <vt:lpstr>Peripheral heterosexual precocious puberty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iPhone</cp:lastModifiedBy>
  <cp:revision>25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4D73955373CAE9C5826B39670695AE87_32</vt:lpwstr>
  </property>
  <property fmtid="{D5CDD505-2E9C-101B-9397-08002B2CF9AE}" pid="3" name="KSOProductBuildVer">
    <vt:lpwstr>3081-11.33.82</vt:lpwstr>
  </property>
</Properties>
</file>